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476" y="-4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1687" y="1842198"/>
            <a:ext cx="10588625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23-Feb-23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github.com/Roderic19/IBM-Applied-Data-Science-Capstone/blob/main/DataWrangling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Roderic19/IBM-Applied-Data-Science-Capstone/blob/main/EDA_DataVisualization.ipynb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github.com/Roderic19/IBM-Applied-Data-Science-Capstone/blob/main/DataCollection_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github.com/Roderic19/IBM-Applied-Data-Science-Capstone/blob/main/DataCollection_API.ipynb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38600" y="4648200"/>
            <a:ext cx="1654175" cy="56682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-60" dirty="0" err="1" smtClean="0">
                <a:solidFill>
                  <a:srgbClr val="E7E6E6"/>
                </a:solidFill>
                <a:latin typeface="Microsoft Sans Serif"/>
                <a:cs typeface="Microsoft Sans Serif"/>
              </a:rPr>
              <a:t>Mounigha</a:t>
            </a:r>
            <a:r>
              <a:rPr lang="en-US" spc="-6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B L</a:t>
            </a:r>
            <a:r>
              <a:rPr sz="1800" spc="-75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114" smtClean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lang="en-US"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r>
              <a:rPr sz="1800" spc="114" smtClean="0">
                <a:solidFill>
                  <a:srgbClr val="E7E6E6"/>
                </a:solidFill>
                <a:latin typeface="Microsoft Sans Serif"/>
                <a:cs typeface="Microsoft Sans Serif"/>
              </a:rPr>
              <a:t>/</a:t>
            </a:r>
            <a:r>
              <a:rPr lang="en-US"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02</a:t>
            </a:r>
            <a:r>
              <a:rPr sz="1800" spc="114" smtClean="0">
                <a:solidFill>
                  <a:srgbClr val="E7E6E6"/>
                </a:solidFill>
                <a:latin typeface="Microsoft Sans Serif"/>
                <a:cs typeface="Microsoft Sans Serif"/>
              </a:rPr>
              <a:t>/202</a:t>
            </a:r>
            <a:r>
              <a:rPr lang="en-US"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7108" name="Picture 4" descr="3,000 Free Space Wallpapers [HD &amp; 4K] - Pixab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326938" cy="693661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14400" y="5257800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MOUNIGHA  B L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23/02/2022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1828800"/>
            <a:ext cx="601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SPACE X</a:t>
            </a:r>
            <a:endParaRPr lang="en-US" sz="9600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did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not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was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need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25" dirty="0">
                <a:latin typeface="Microsoft Sans Serif"/>
                <a:cs typeface="Microsoft Sans Serif"/>
              </a:rPr>
              <a:t>transform </a:t>
            </a:r>
            <a:r>
              <a:rPr sz="1800" spc="5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20" dirty="0">
                <a:latin typeface="Microsoft Sans Serif"/>
                <a:cs typeface="Microsoft Sans Serif"/>
              </a:rPr>
              <a:t>into </a:t>
            </a:r>
            <a:r>
              <a:rPr sz="1800" spc="-30" dirty="0">
                <a:latin typeface="Microsoft Sans Serif"/>
                <a:cs typeface="Microsoft Sans Serif"/>
              </a:rPr>
              <a:t>categorical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85" dirty="0">
                <a:latin typeface="Microsoft Sans Serif"/>
                <a:cs typeface="Microsoft Sans Serif"/>
              </a:rPr>
              <a:t>1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10" dirty="0"/>
              <a:t> </a:t>
            </a:r>
            <a:r>
              <a:rPr spc="-6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1.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launches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for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libri"/>
                <a:cs typeface="Calibri"/>
              </a:rPr>
              <a:t>2.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the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occurence </a:t>
            </a:r>
            <a:r>
              <a:rPr sz="1200" b="1" spc="-254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3.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occurrence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mission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per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0" y="4076700"/>
            <a:ext cx="2743200" cy="1524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10" dirty="0">
                <a:latin typeface="Calibri"/>
                <a:cs typeface="Calibri"/>
              </a:rPr>
              <a:t>4</a:t>
            </a:r>
            <a:r>
              <a:rPr sz="1200" b="1" dirty="0">
                <a:latin typeface="Calibri"/>
                <a:cs typeface="Calibri"/>
              </a:rPr>
              <a:t>.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35" dirty="0">
                <a:latin typeface="Calibri"/>
                <a:cs typeface="Calibri"/>
              </a:rPr>
              <a:t>C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30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la</a:t>
            </a:r>
            <a:r>
              <a:rPr sz="1200" b="1" spc="30" dirty="0">
                <a:latin typeface="Calibri"/>
                <a:cs typeface="Calibri"/>
              </a:rPr>
              <a:t>nd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3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30" dirty="0">
                <a:latin typeface="Calibri"/>
                <a:cs typeface="Calibri"/>
              </a:rPr>
              <a:t>ut</a:t>
            </a:r>
            <a:r>
              <a:rPr sz="1200" b="1" spc="20" dirty="0">
                <a:latin typeface="Calibri"/>
                <a:cs typeface="Calibri"/>
              </a:rPr>
              <a:t>c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5" dirty="0">
                <a:latin typeface="Calibri"/>
                <a:cs typeface="Calibri"/>
              </a:rPr>
              <a:t>a</a:t>
            </a:r>
            <a:r>
              <a:rPr sz="1200" b="1" spc="25" dirty="0">
                <a:latin typeface="Calibri"/>
                <a:cs typeface="Calibri"/>
              </a:rPr>
              <a:t>b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f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m 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3900" y="3914775"/>
            <a:ext cx="2743200" cy="1066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5.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Export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to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3900" y="5648325"/>
            <a:ext cx="2743200" cy="1714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03775" y="6268799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45" dirty="0"/>
              <a:t> </a:t>
            </a:r>
            <a:r>
              <a:rPr spc="20" dirty="0"/>
              <a:t>with</a:t>
            </a:r>
            <a:r>
              <a:rPr spc="130" dirty="0"/>
              <a:t> </a:t>
            </a:r>
            <a:r>
              <a:rPr spc="-95" dirty="0"/>
              <a:t>Data</a:t>
            </a:r>
            <a:r>
              <a:rPr spc="125" dirty="0"/>
              <a:t> </a:t>
            </a:r>
            <a:r>
              <a:rPr spc="-5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50" dirty="0"/>
              <a:t>Scatter</a:t>
            </a:r>
            <a:r>
              <a:rPr spc="-60" dirty="0"/>
              <a:t> </a:t>
            </a:r>
            <a:r>
              <a:rPr spc="-100" dirty="0"/>
              <a:t>Graphs</a:t>
            </a:r>
          </a:p>
          <a:p>
            <a:pPr marL="699135" lvl="1" indent="-22987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254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tt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r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sz="1500" i="1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8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3435" lvl="1" indent="-34353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80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14" dirty="0">
                <a:latin typeface="Arial"/>
                <a:cs typeface="Arial"/>
              </a:rPr>
              <a:t>w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65" dirty="0">
                <a:latin typeface="Arial"/>
                <a:cs typeface="Arial"/>
              </a:rPr>
              <a:t>e</a:t>
            </a:r>
            <a:r>
              <a:rPr sz="1500" i="1" spc="-80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90" dirty="0">
                <a:latin typeface="Arial"/>
                <a:cs typeface="Arial"/>
              </a:rPr>
              <a:t>nu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90" dirty="0">
                <a:latin typeface="Arial"/>
                <a:cs typeface="Arial"/>
              </a:rPr>
              <a:t>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35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85" dirty="0">
                <a:latin typeface="Arial"/>
                <a:cs typeface="Arial"/>
              </a:rPr>
              <a:t>v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.  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5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50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l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0" dirty="0">
                <a:latin typeface="Arial"/>
                <a:cs typeface="Arial"/>
              </a:rPr>
              <a:t>eh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 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25" dirty="0">
                <a:latin typeface="Arial"/>
                <a:cs typeface="Arial"/>
              </a:rPr>
              <a:t> 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k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un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ee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3181350"/>
            <a:ext cx="1457325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6975" y="1714500"/>
            <a:ext cx="1457325" cy="1466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6975" y="4029075"/>
            <a:ext cx="1457325" cy="14668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11</a:t>
            </a:fld>
            <a:endParaRPr spc="90" dirty="0"/>
          </a:p>
        </p:txBody>
      </p:sp>
      <p:sp>
        <p:nvSpPr>
          <p:cNvPr id="10" name="object 10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records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launch_site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04-06-2010</a:t>
            </a:r>
            <a:r>
              <a:rPr sz="14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12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25" dirty="0"/>
              <a:t> </a:t>
            </a:r>
            <a:r>
              <a:rPr spc="20" dirty="0"/>
              <a:t>with</a:t>
            </a:r>
            <a:r>
              <a:rPr spc="120" dirty="0"/>
              <a:t> </a:t>
            </a:r>
            <a:r>
              <a:rPr spc="-3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4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6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55"/>
              </a:lnSpc>
              <a:spcBef>
                <a:spcPts val="137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7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13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100" dirty="0"/>
              <a:t> </a:t>
            </a:r>
            <a:r>
              <a:rPr spc="-155" dirty="0"/>
              <a:t>an</a:t>
            </a:r>
            <a:r>
              <a:rPr spc="150" dirty="0"/>
              <a:t> </a:t>
            </a:r>
            <a:r>
              <a:rPr spc="-70" dirty="0"/>
              <a:t>Interactive</a:t>
            </a:r>
            <a:r>
              <a:rPr spc="265" dirty="0"/>
              <a:t> </a:t>
            </a:r>
            <a:r>
              <a:rPr spc="-130" dirty="0"/>
              <a:t>Map</a:t>
            </a:r>
            <a:r>
              <a:rPr spc="175" dirty="0"/>
              <a:t> </a:t>
            </a:r>
            <a:r>
              <a:rPr spc="20" dirty="0"/>
              <a:t>with</a:t>
            </a:r>
            <a:r>
              <a:rPr spc="225" dirty="0"/>
              <a:t> </a:t>
            </a:r>
            <a:r>
              <a:rPr spc="-7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8925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88925" algn="l"/>
                <a:tab pos="289560" algn="l"/>
              </a:tabLst>
            </a:pPr>
            <a:r>
              <a:rPr spc="-50" dirty="0"/>
              <a:t>Dashboard</a:t>
            </a:r>
            <a:r>
              <a:rPr spc="-15" dirty="0"/>
              <a:t> </a:t>
            </a:r>
            <a:r>
              <a:rPr spc="-110" dirty="0"/>
              <a:t>has</a:t>
            </a:r>
            <a:r>
              <a:rPr spc="100" dirty="0"/>
              <a:t> </a:t>
            </a:r>
            <a:r>
              <a:rPr spc="-15" dirty="0"/>
              <a:t>dropdown,</a:t>
            </a:r>
            <a:r>
              <a:rPr spc="-5" dirty="0"/>
              <a:t> </a:t>
            </a:r>
            <a:r>
              <a:rPr spc="-35" dirty="0"/>
              <a:t>pie</a:t>
            </a:r>
            <a:r>
              <a:rPr spc="114" dirty="0"/>
              <a:t> </a:t>
            </a:r>
            <a:r>
              <a:rPr spc="-50" dirty="0"/>
              <a:t>chart,</a:t>
            </a:r>
            <a:r>
              <a:rPr spc="75" dirty="0"/>
              <a:t> </a:t>
            </a:r>
            <a:r>
              <a:rPr spc="-40" dirty="0"/>
              <a:t>rangeslider</a:t>
            </a:r>
            <a:r>
              <a:rPr spc="-15" dirty="0"/>
              <a:t> </a:t>
            </a:r>
            <a:r>
              <a:rPr spc="-60" dirty="0"/>
              <a:t>and</a:t>
            </a:r>
            <a:r>
              <a:rPr spc="75" dirty="0"/>
              <a:t> </a:t>
            </a:r>
            <a:r>
              <a:rPr spc="-25" dirty="0"/>
              <a:t>scatter</a:t>
            </a:r>
            <a:r>
              <a:rPr spc="-20" dirty="0"/>
              <a:t> </a:t>
            </a:r>
            <a:r>
              <a:rPr spc="25" dirty="0"/>
              <a:t>plot </a:t>
            </a:r>
            <a:r>
              <a:rPr spc="-40" dirty="0"/>
              <a:t>components</a:t>
            </a:r>
          </a:p>
          <a:p>
            <a:pPr marL="746760" lvl="1" indent="-229870">
              <a:lnSpc>
                <a:spcPts val="212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00" dirty="0">
                <a:solidFill>
                  <a:srgbClr val="000000"/>
                </a:solidFill>
                <a:latin typeface="Arial"/>
                <a:cs typeface="Arial"/>
              </a:rPr>
              <a:t>(dash_core_components.Dropdown)</a:t>
            </a:r>
            <a:r>
              <a:rPr sz="1800" spc="-10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196340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75" dirty="0">
                <a:latin typeface="Microsoft Sans Serif"/>
                <a:cs typeface="Microsoft Sans Serif"/>
              </a:rPr>
              <a:t>Pie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chosen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dropdown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component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(plotly.express.pie)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746760" lvl="1" indent="-229870">
              <a:lnSpc>
                <a:spcPts val="2120"/>
              </a:lnSpc>
              <a:spcBef>
                <a:spcPts val="1370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Rangeslider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fixed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10" dirty="0">
                <a:solidFill>
                  <a:srgbClr val="000000"/>
                </a:solidFill>
                <a:latin typeface="Arial"/>
                <a:cs typeface="Arial"/>
              </a:rPr>
              <a:t>(dash_core_components.RangeSlider)</a:t>
            </a:r>
            <a:r>
              <a:rPr sz="1800" spc="-11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69989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relationship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two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particular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vs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(plotly.express.scatter)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47625">
              <a:lnSpc>
                <a:spcPct val="100000"/>
              </a:lnSpc>
            </a:pPr>
            <a:endParaRPr sz="2100"/>
          </a:p>
          <a:p>
            <a:pPr marL="47625">
              <a:lnSpc>
                <a:spcPct val="100000"/>
              </a:lnSpc>
              <a:spcBef>
                <a:spcPts val="20"/>
              </a:spcBef>
            </a:pPr>
            <a:endParaRPr sz="2100"/>
          </a:p>
          <a:p>
            <a:pPr marL="61594">
              <a:lnSpc>
                <a:spcPct val="10000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L="47625" marR="5080" algn="r">
              <a:lnSpc>
                <a:spcPct val="100000"/>
              </a:lnSpc>
              <a:spcBef>
                <a:spcPts val="1100"/>
              </a:spcBef>
            </a:pPr>
            <a:r>
              <a:rPr sz="1550" spc="110" dirty="0">
                <a:solidFill>
                  <a:srgbClr val="1C7CDB"/>
                </a:solidFill>
              </a:rPr>
              <a:t>14</a:t>
            </a:r>
            <a:endParaRPr sz="15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z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GridSearchModel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0900" y="6051550"/>
            <a:ext cx="1158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18</a:t>
            </a:fld>
            <a:endParaRPr spc="9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pPr marL="38100">
                <a:lnSpc>
                  <a:spcPts val="1810"/>
                </a:lnSpc>
              </a:p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>
                <a:solidFill>
                  <a:schemeClr val="accent4">
                    <a:lumMod val="75000"/>
                  </a:schemeClr>
                </a:solidFill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notice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65" dirty="0">
                <a:latin typeface="Microsoft Sans Serif"/>
                <a:cs typeface="Microsoft Sans Serif"/>
              </a:rPr>
              <a:t>increases </a:t>
            </a:r>
            <a:r>
              <a:rPr sz="1800" spc="15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15" dirty="0">
                <a:latin typeface="Microsoft Sans Serif"/>
                <a:cs typeface="Microsoft Sans Serif"/>
              </a:rPr>
              <a:t>flights </a:t>
            </a:r>
            <a:r>
              <a:rPr sz="1800" spc="5" dirty="0">
                <a:latin typeface="Microsoft Sans Serif"/>
                <a:cs typeface="Microsoft Sans Serif"/>
              </a:rPr>
              <a:t>for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 </a:t>
            </a:r>
            <a:r>
              <a:rPr sz="1800" spc="10" dirty="0">
                <a:latin typeface="Microsoft Sans Serif"/>
                <a:cs typeface="Microsoft Sans Serif"/>
              </a:rPr>
              <a:t>orbit. </a:t>
            </a: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GTO, </a:t>
            </a:r>
            <a:r>
              <a:rPr sz="1800" spc="-30" dirty="0">
                <a:latin typeface="Microsoft Sans Serif"/>
                <a:cs typeface="Microsoft Sans Serif"/>
              </a:rPr>
              <a:t>there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20" dirty="0">
                <a:latin typeface="Microsoft Sans Serif"/>
                <a:cs typeface="Microsoft Sans Serif"/>
              </a:rPr>
              <a:t>no </a:t>
            </a:r>
            <a:r>
              <a:rPr sz="1800" spc="-15" dirty="0">
                <a:latin typeface="Microsoft Sans Serif"/>
                <a:cs typeface="Microsoft Sans Serif"/>
              </a:rPr>
              <a:t>relation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40" dirty="0">
                <a:latin typeface="Microsoft Sans Serif"/>
                <a:cs typeface="Microsoft Sans Serif"/>
              </a:rPr>
              <a:t>and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5" dirty="0">
                <a:latin typeface="Microsoft Sans Serif"/>
                <a:cs typeface="Microsoft Sans Serif"/>
              </a:rPr>
              <a:t>flights. </a:t>
            </a:r>
            <a:r>
              <a:rPr sz="1800" spc="-10" dirty="0">
                <a:latin typeface="Microsoft Sans Serif"/>
                <a:cs typeface="Microsoft Sans Serif"/>
              </a:rPr>
              <a:t>But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80" dirty="0">
                <a:latin typeface="Microsoft Sans Serif"/>
                <a:cs typeface="Microsoft Sans Serif"/>
              </a:rPr>
              <a:t>can </a:t>
            </a:r>
            <a:r>
              <a:rPr sz="1800" spc="-35" dirty="0">
                <a:latin typeface="Microsoft Sans Serif"/>
                <a:cs typeface="Microsoft Sans Serif"/>
              </a:rPr>
              <a:t>suppose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high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70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SSO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60" dirty="0">
                <a:latin typeface="Microsoft Sans Serif"/>
                <a:cs typeface="Microsoft Sans Serif"/>
              </a:rPr>
              <a:t>HEO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0" dirty="0">
                <a:latin typeface="Microsoft Sans Serif"/>
                <a:cs typeface="Microsoft Sans Serif"/>
              </a:rPr>
              <a:t>due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knowledge </a:t>
            </a:r>
            <a:r>
              <a:rPr sz="1800" spc="-40" dirty="0">
                <a:latin typeface="Microsoft Sans Serif"/>
                <a:cs typeface="Microsoft Sans Serif"/>
              </a:rPr>
              <a:t>learned </a:t>
            </a:r>
            <a:r>
              <a:rPr sz="1800" spc="5" dirty="0">
                <a:latin typeface="Microsoft Sans Serif"/>
                <a:cs typeface="Microsoft Sans Serif"/>
              </a:rPr>
              <a:t>during </a:t>
            </a:r>
            <a:r>
              <a:rPr sz="1800" spc="-30" dirty="0">
                <a:latin typeface="Microsoft Sans Serif"/>
                <a:cs typeface="Microsoft Sans Serif"/>
              </a:rPr>
              <a:t>former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0" dirty="0">
                <a:latin typeface="Microsoft Sans Serif"/>
                <a:cs typeface="Microsoft Sans Serif"/>
              </a:rPr>
              <a:t>The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40" dirty="0">
                <a:latin typeface="Microsoft Sans Serif"/>
                <a:cs typeface="Microsoft Sans Serif"/>
              </a:rPr>
              <a:t>payloads </a:t>
            </a:r>
            <a:r>
              <a:rPr sz="1800" spc="-75" dirty="0">
                <a:latin typeface="Microsoft Sans Serif"/>
                <a:cs typeface="Microsoft Sans Serif"/>
              </a:rPr>
              <a:t>can </a:t>
            </a:r>
            <a:r>
              <a:rPr sz="1800" spc="-80" dirty="0">
                <a:latin typeface="Microsoft Sans Serif"/>
                <a:cs typeface="Microsoft Sans Serif"/>
              </a:rPr>
              <a:t>have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great </a:t>
            </a:r>
            <a:r>
              <a:rPr sz="1800" spc="-30" dirty="0">
                <a:latin typeface="Microsoft Sans Serif"/>
                <a:cs typeface="Microsoft Sans Serif"/>
              </a:rPr>
              <a:t>influence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30" dirty="0">
                <a:latin typeface="Microsoft Sans Serif"/>
                <a:cs typeface="Microsoft Sans Serif"/>
              </a:rPr>
              <a:t>certain 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heavier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orbit.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finding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decreasing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GTO 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improves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Since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2013,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see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X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04" dirty="0"/>
              <a:t> </a:t>
            </a:r>
            <a:r>
              <a:rPr spc="-245" dirty="0"/>
              <a:t>Success</a:t>
            </a:r>
            <a:r>
              <a:rPr spc="325" dirty="0"/>
              <a:t> </a:t>
            </a:r>
            <a:r>
              <a:rPr spc="-125" dirty="0"/>
              <a:t>Yearly</a:t>
            </a:r>
            <a:r>
              <a:rPr spc="10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24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o</a:t>
            </a:r>
            <a:r>
              <a:rPr sz="1800" spc="5" dirty="0">
                <a:latin typeface="Microsoft Sans Serif"/>
                <a:cs typeface="Microsoft Sans Serif"/>
              </a:rPr>
              <a:t>f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I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25" dirty="0">
                <a:latin typeface="Microsoft Sans Serif"/>
                <a:cs typeface="Microsoft Sans Serif"/>
              </a:rPr>
              <a:t>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v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E</a:t>
            </a:r>
            <a:r>
              <a:rPr sz="1800" b="1" spc="-180" dirty="0">
                <a:latin typeface="Arial"/>
                <a:cs typeface="Arial"/>
              </a:rPr>
              <a:t>x</a:t>
            </a:r>
            <a:r>
              <a:rPr sz="1800" b="1" spc="-55" dirty="0">
                <a:latin typeface="Arial"/>
                <a:cs typeface="Arial"/>
              </a:rPr>
              <a:t>pl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13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5" dirty="0">
                <a:latin typeface="Arial"/>
                <a:cs typeface="Arial"/>
              </a:rPr>
              <a:t>o</a:t>
            </a:r>
            <a:r>
              <a:rPr sz="1800" b="1" spc="-14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CCA.  </a:t>
            </a:r>
            <a:r>
              <a:rPr sz="1800" spc="-10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sum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160" dirty="0">
                <a:latin typeface="Microsoft Sans Serif"/>
                <a:cs typeface="Microsoft Sans Serif"/>
              </a:rPr>
              <a:t>A</a:t>
            </a:r>
            <a:r>
              <a:rPr sz="1800" spc="-150" dirty="0">
                <a:latin typeface="Microsoft Sans Serif"/>
                <a:cs typeface="Microsoft Sans Serif"/>
              </a:rPr>
              <a:t>S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(</a:t>
            </a:r>
            <a:r>
              <a:rPr sz="1800" spc="-260" dirty="0">
                <a:latin typeface="Microsoft Sans Serif"/>
                <a:cs typeface="Microsoft Sans Serif"/>
              </a:rPr>
              <a:t>C</a:t>
            </a:r>
            <a:r>
              <a:rPr sz="1800" spc="-250" dirty="0">
                <a:latin typeface="Microsoft Sans Serif"/>
                <a:cs typeface="Microsoft Sans Serif"/>
              </a:rPr>
              <a:t>R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95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query </a:t>
            </a:r>
            <a:r>
              <a:rPr sz="1800" spc="-30" dirty="0">
                <a:latin typeface="Microsoft Sans Serif"/>
                <a:cs typeface="Microsoft Sans Serif"/>
              </a:rPr>
              <a:t>returns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65" dirty="0">
                <a:latin typeface="Microsoft Sans Serif"/>
                <a:cs typeface="Microsoft Sans Serif"/>
              </a:rPr>
              <a:t>average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20" dirty="0">
                <a:latin typeface="Microsoft Sans Serif"/>
                <a:cs typeface="Microsoft Sans Serif"/>
              </a:rPr>
              <a:t>all </a:t>
            </a:r>
            <a:r>
              <a:rPr sz="1800" spc="-35" dirty="0"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15" dirty="0">
                <a:latin typeface="Microsoft Sans Serif"/>
                <a:cs typeface="Microsoft Sans Serif"/>
              </a:rPr>
              <a:t>the booster </a:t>
            </a:r>
            <a:r>
              <a:rPr sz="1800" spc="-45" dirty="0">
                <a:latin typeface="Microsoft Sans Serif"/>
                <a:cs typeface="Microsoft Sans Serif"/>
              </a:rPr>
              <a:t>version </a:t>
            </a:r>
            <a:r>
              <a:rPr sz="1800" spc="-35" dirty="0">
                <a:latin typeface="Microsoft Sans Serif"/>
                <a:cs typeface="Microsoft Sans Serif"/>
              </a:rPr>
              <a:t>contains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" dirty="0">
                <a:latin typeface="Microsoft Sans Serif"/>
                <a:cs typeface="Microsoft Sans Serif"/>
              </a:rPr>
              <a:t>substring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527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3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query,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95" dirty="0">
                <a:latin typeface="Microsoft Sans Serif"/>
                <a:cs typeface="Microsoft Sans Serif"/>
              </a:rPr>
              <a:t> 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k</a:t>
            </a:r>
            <a:r>
              <a:rPr sz="1800" spc="-65" dirty="0">
                <a:latin typeface="Microsoft Sans Serif"/>
                <a:cs typeface="Microsoft Sans Serif"/>
              </a:rPr>
              <a:t>eep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y  </a:t>
            </a:r>
            <a:r>
              <a:rPr sz="1800" spc="-45" dirty="0">
                <a:latin typeface="Microsoft Sans Serif"/>
                <a:cs typeface="Microsoft Sans Serif"/>
              </a:rPr>
              <a:t>records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successful. </a:t>
            </a: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5" dirty="0">
                <a:latin typeface="Microsoft Sans Serif"/>
                <a:cs typeface="Microsoft Sans Serif"/>
              </a:rPr>
              <a:t>MIN 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function,</a:t>
            </a:r>
            <a:r>
              <a:rPr sz="1800" spc="-70" dirty="0">
                <a:latin typeface="Microsoft Sans Serif"/>
                <a:cs typeface="Microsoft Sans Serif"/>
              </a:rPr>
              <a:t> 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record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35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79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y</a:t>
            </a:r>
            <a:r>
              <a:rPr sz="1800" spc="-10" dirty="0">
                <a:latin typeface="Microsoft Sans Serif"/>
                <a:cs typeface="Microsoft Sans Serif"/>
              </a:rPr>
              <a:t>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400</a:t>
            </a:r>
            <a:r>
              <a:rPr sz="1800" spc="55" dirty="0">
                <a:latin typeface="Microsoft Sans Serif"/>
                <a:cs typeface="Microsoft Sans Serif"/>
              </a:rPr>
              <a:t>0 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110" dirty="0">
                <a:latin typeface="Microsoft Sans Serif"/>
                <a:cs typeface="Microsoft Sans Serif"/>
              </a:rPr>
              <a:t>6000 </a:t>
            </a:r>
            <a:r>
              <a:rPr sz="1800" spc="-20" dirty="0">
                <a:latin typeface="Microsoft Sans Serif"/>
                <a:cs typeface="Microsoft Sans Serif"/>
              </a:rPr>
              <a:t>kg.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WHERE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85" dirty="0">
                <a:latin typeface="Microsoft Sans Serif"/>
                <a:cs typeface="Microsoft Sans Serif"/>
              </a:rPr>
              <a:t>AND </a:t>
            </a:r>
            <a:r>
              <a:rPr sz="1800" spc="-70" dirty="0">
                <a:latin typeface="Microsoft Sans Serif"/>
                <a:cs typeface="Microsoft Sans Serif"/>
              </a:rPr>
              <a:t>clauses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pPr marL="38100">
                <a:lnSpc>
                  <a:spcPts val="1810"/>
                </a:lnSpc>
              </a:p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>
                <a:solidFill>
                  <a:schemeClr val="accent4">
                    <a:lumMod val="50000"/>
                  </a:schemeClr>
                </a:solidFill>
              </a:rPr>
              <a:t>Executive</a:t>
            </a:r>
            <a:r>
              <a:rPr spc="14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spc="-185" dirty="0">
                <a:solidFill>
                  <a:schemeClr val="accent4">
                    <a:lumMod val="50000"/>
                  </a:schemeClr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SE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180" dirty="0">
                <a:latin typeface="Microsoft Sans Serif"/>
                <a:cs typeface="Microsoft Sans Serif"/>
              </a:rPr>
              <a:t>CT,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45" dirty="0">
                <a:latin typeface="Microsoft Sans Serif"/>
                <a:cs typeface="Microsoft Sans Serif"/>
              </a:rPr>
              <a:t>w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  </a:t>
            </a:r>
            <a:r>
              <a:rPr sz="1800" spc="-15" dirty="0">
                <a:latin typeface="Microsoft Sans Serif"/>
                <a:cs typeface="Microsoft Sans Serif"/>
              </a:rPr>
              <a:t>return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counts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second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counts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unsuccessful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7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0" dirty="0">
                <a:latin typeface="Microsoft Sans Serif"/>
                <a:cs typeface="Microsoft Sans Serif"/>
              </a:rPr>
              <a:t>returning </a:t>
            </a:r>
            <a:r>
              <a:rPr sz="1800" spc="-25" dirty="0">
                <a:latin typeface="Microsoft Sans Serif"/>
                <a:cs typeface="Microsoft Sans Serif"/>
              </a:rPr>
              <a:t>only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uses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results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unique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(SELECT</a:t>
            </a:r>
            <a:r>
              <a:rPr sz="1800" spc="-1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DISTINCT) </a:t>
            </a:r>
            <a:r>
              <a:rPr sz="1800" spc="1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heaviest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version,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oo</a:t>
            </a:r>
            <a:r>
              <a:rPr sz="1800" spc="-15" dirty="0">
                <a:latin typeface="Microsoft Sans Serif"/>
                <a:cs typeface="Microsoft Sans Serif"/>
              </a:rPr>
              <a:t>k  </a:t>
            </a:r>
            <a:r>
              <a:rPr sz="1800" spc="-45" dirty="0">
                <a:latin typeface="Microsoft Sans Serif"/>
                <a:cs typeface="Microsoft Sans Serif"/>
              </a:rPr>
              <a:t>place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2015.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date</a:t>
            </a:r>
            <a:r>
              <a:rPr sz="1800" spc="-5" dirty="0">
                <a:latin typeface="Microsoft Sans Serif"/>
                <a:cs typeface="Microsoft Sans Serif"/>
              </a:rPr>
              <a:t> in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order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take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4,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 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Substr(DATE,7,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their 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04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06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03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114" dirty="0">
                <a:latin typeface="Microsoft Sans Serif"/>
                <a:cs typeface="Microsoft Sans Serif"/>
              </a:rPr>
              <a:t>7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85" dirty="0">
                <a:latin typeface="Microsoft Sans Serif"/>
                <a:cs typeface="Microsoft Sans Serif"/>
              </a:rPr>
              <a:t>G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14" dirty="0">
                <a:latin typeface="Microsoft Sans Serif"/>
                <a:cs typeface="Microsoft Sans Serif"/>
              </a:rPr>
              <a:t>P 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g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  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7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ES</a:t>
            </a:r>
            <a:r>
              <a:rPr sz="1800" spc="-250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c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</a:t>
            </a:r>
            <a:r>
              <a:rPr sz="1800" spc="-10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3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3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25" dirty="0"/>
              <a:t> </a:t>
            </a:r>
            <a:r>
              <a:rPr spc="-130" dirty="0"/>
              <a:t>map</a:t>
            </a:r>
            <a:r>
              <a:rPr spc="254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100" dirty="0"/>
              <a:t>Ground</a:t>
            </a:r>
            <a:r>
              <a:rPr spc="165" dirty="0"/>
              <a:t> </a:t>
            </a:r>
            <a:r>
              <a:rPr spc="-45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61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30" dirty="0"/>
              <a:t> </a:t>
            </a:r>
            <a:r>
              <a:rPr spc="-130" dirty="0"/>
              <a:t>map</a:t>
            </a:r>
            <a:r>
              <a:rPr spc="265" dirty="0"/>
              <a:t> </a:t>
            </a:r>
            <a:r>
              <a:rPr spc="770" dirty="0"/>
              <a:t>–</a:t>
            </a:r>
            <a:r>
              <a:rPr spc="114" dirty="0"/>
              <a:t> </a:t>
            </a:r>
            <a:r>
              <a:rPr spc="-75" dirty="0"/>
              <a:t>Color</a:t>
            </a:r>
            <a:r>
              <a:rPr spc="160" dirty="0"/>
              <a:t> </a:t>
            </a:r>
            <a:r>
              <a:rPr spc="-80" dirty="0"/>
              <a:t>Labeled</a:t>
            </a:r>
            <a:r>
              <a:rPr spc="110" dirty="0"/>
              <a:t> </a:t>
            </a:r>
            <a:r>
              <a:rPr spc="-10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4560">
              <a:lnSpc>
                <a:spcPct val="104400"/>
              </a:lnSpc>
              <a:spcBef>
                <a:spcPts val="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10310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50" dirty="0"/>
              <a:t>Folium</a:t>
            </a:r>
            <a:r>
              <a:rPr sz="2750" spc="180" dirty="0"/>
              <a:t> </a:t>
            </a:r>
            <a:r>
              <a:rPr sz="2750" spc="-85" dirty="0"/>
              <a:t>Map</a:t>
            </a:r>
            <a:r>
              <a:rPr sz="2750" spc="185" dirty="0"/>
              <a:t> </a:t>
            </a:r>
            <a:r>
              <a:rPr sz="2750" spc="580" dirty="0"/>
              <a:t>–</a:t>
            </a:r>
            <a:r>
              <a:rPr sz="2750" spc="135" dirty="0"/>
              <a:t> </a:t>
            </a:r>
            <a:r>
              <a:rPr sz="2750" spc="-90" dirty="0"/>
              <a:t>Distances</a:t>
            </a:r>
            <a:r>
              <a:rPr sz="2750" spc="155" dirty="0"/>
              <a:t> </a:t>
            </a:r>
            <a:r>
              <a:rPr sz="2750" spc="-40" dirty="0"/>
              <a:t>between</a:t>
            </a:r>
            <a:r>
              <a:rPr sz="2750" spc="120" dirty="0"/>
              <a:t> </a:t>
            </a:r>
            <a:r>
              <a:rPr sz="2750" spc="-270" dirty="0"/>
              <a:t>CCAFS</a:t>
            </a:r>
            <a:r>
              <a:rPr sz="2750" spc="120" dirty="0"/>
              <a:t> </a:t>
            </a:r>
            <a:r>
              <a:rPr sz="2750" spc="-85" dirty="0"/>
              <a:t>SLC-40</a:t>
            </a:r>
            <a:r>
              <a:rPr sz="2750" spc="140" dirty="0"/>
              <a:t> </a:t>
            </a:r>
            <a:r>
              <a:rPr sz="2750" spc="-60" dirty="0"/>
              <a:t>and</a:t>
            </a:r>
            <a:r>
              <a:rPr sz="2750" spc="180" dirty="0"/>
              <a:t> </a:t>
            </a:r>
            <a:r>
              <a:rPr sz="2750" spc="5" dirty="0"/>
              <a:t>its</a:t>
            </a:r>
            <a:r>
              <a:rPr sz="2750" spc="85" dirty="0"/>
              <a:t> </a:t>
            </a:r>
            <a:r>
              <a:rPr sz="2750" spc="-15" dirty="0"/>
              <a:t>proximities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97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Dashboard</a:t>
            </a:r>
            <a:r>
              <a:rPr spc="250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75" dirty="0"/>
              <a:t>Total</a:t>
            </a:r>
            <a:r>
              <a:rPr spc="160" dirty="0"/>
              <a:t> </a:t>
            </a:r>
            <a:r>
              <a:rPr spc="-210" dirty="0"/>
              <a:t>success</a:t>
            </a:r>
            <a:r>
              <a:rPr spc="325" dirty="0"/>
              <a:t> </a:t>
            </a:r>
            <a:r>
              <a:rPr spc="-40" dirty="0"/>
              <a:t>by</a:t>
            </a:r>
            <a:r>
              <a:rPr spc="10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>
                <a:solidFill>
                  <a:schemeClr val="accent4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pPr marL="38100">
                <a:lnSpc>
                  <a:spcPts val="1810"/>
                </a:lnSpc>
              </a:p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70185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says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62279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70" dirty="0"/>
              <a:t>Dashboard</a:t>
            </a:r>
            <a:r>
              <a:rPr sz="3050" spc="229" dirty="0"/>
              <a:t> </a:t>
            </a:r>
            <a:r>
              <a:rPr sz="3050" spc="645" dirty="0"/>
              <a:t>–</a:t>
            </a:r>
            <a:r>
              <a:rPr sz="3050" spc="200" dirty="0"/>
              <a:t> </a:t>
            </a:r>
            <a:r>
              <a:rPr sz="3050" spc="-60" dirty="0"/>
              <a:t>Total</a:t>
            </a:r>
            <a:r>
              <a:rPr sz="3050" spc="95" dirty="0"/>
              <a:t> </a:t>
            </a:r>
            <a:r>
              <a:rPr sz="3050" spc="-155" dirty="0"/>
              <a:t>success</a:t>
            </a:r>
            <a:r>
              <a:rPr sz="3050" spc="160" dirty="0"/>
              <a:t> </a:t>
            </a:r>
            <a:r>
              <a:rPr sz="3050" spc="-100" dirty="0"/>
              <a:t>launches</a:t>
            </a:r>
            <a:r>
              <a:rPr sz="3050" spc="165" dirty="0"/>
              <a:t> </a:t>
            </a:r>
            <a:r>
              <a:rPr sz="3050" spc="35" dirty="0"/>
              <a:t>for</a:t>
            </a:r>
            <a:r>
              <a:rPr sz="3050" spc="75" dirty="0"/>
              <a:t> </a:t>
            </a:r>
            <a:r>
              <a:rPr sz="3050" spc="-95" dirty="0"/>
              <a:t>Site</a:t>
            </a:r>
            <a:r>
              <a:rPr sz="3050" spc="190" dirty="0"/>
              <a:t> </a:t>
            </a:r>
            <a:r>
              <a:rPr sz="3050" spc="-350" dirty="0"/>
              <a:t>KSC</a:t>
            </a:r>
            <a:r>
              <a:rPr sz="3050" spc="100" dirty="0"/>
              <a:t> </a:t>
            </a:r>
            <a:r>
              <a:rPr sz="3050" spc="-25" dirty="0"/>
              <a:t>LC-39A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40</a:t>
            </a:fld>
            <a:endParaRPr spc="9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608266"/>
            <a:ext cx="9163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40" dirty="0"/>
              <a:t>Dashboard</a:t>
            </a:r>
            <a:r>
              <a:rPr sz="1850" spc="245" dirty="0"/>
              <a:t> </a:t>
            </a:r>
            <a:r>
              <a:rPr sz="1850" spc="395" dirty="0"/>
              <a:t>–</a:t>
            </a:r>
            <a:r>
              <a:rPr sz="1850" spc="75" dirty="0"/>
              <a:t> </a:t>
            </a:r>
            <a:r>
              <a:rPr sz="1850" spc="-70" dirty="0"/>
              <a:t>Payload</a:t>
            </a:r>
            <a:r>
              <a:rPr sz="1850" spc="330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70" dirty="0"/>
              <a:t>vs</a:t>
            </a:r>
            <a:r>
              <a:rPr sz="1850" spc="110" dirty="0"/>
              <a:t> </a:t>
            </a:r>
            <a:r>
              <a:rPr sz="1850" spc="-55" dirty="0"/>
              <a:t>Outcome</a:t>
            </a:r>
            <a:r>
              <a:rPr sz="1850" spc="145" dirty="0"/>
              <a:t> </a:t>
            </a:r>
            <a:r>
              <a:rPr sz="1850" spc="15" dirty="0"/>
              <a:t>for</a:t>
            </a:r>
            <a:r>
              <a:rPr sz="1850" spc="140" dirty="0"/>
              <a:t> </a:t>
            </a:r>
            <a:r>
              <a:rPr sz="1850" spc="-30" dirty="0"/>
              <a:t>all</a:t>
            </a:r>
            <a:r>
              <a:rPr sz="1850" spc="110" dirty="0"/>
              <a:t> </a:t>
            </a:r>
            <a:r>
              <a:rPr sz="1850" spc="-30" dirty="0"/>
              <a:t>sites</a:t>
            </a:r>
            <a:r>
              <a:rPr sz="1850" spc="110" dirty="0"/>
              <a:t> </a:t>
            </a:r>
            <a:r>
              <a:rPr sz="1850" dirty="0"/>
              <a:t>with</a:t>
            </a:r>
            <a:r>
              <a:rPr sz="1850" spc="165" dirty="0"/>
              <a:t> </a:t>
            </a:r>
            <a:r>
              <a:rPr sz="1850" dirty="0"/>
              <a:t>different</a:t>
            </a:r>
            <a:r>
              <a:rPr sz="1850" spc="180" dirty="0"/>
              <a:t> </a:t>
            </a:r>
            <a:r>
              <a:rPr sz="1850" spc="-45" dirty="0"/>
              <a:t>payload</a:t>
            </a:r>
            <a:r>
              <a:rPr sz="1850" spc="254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30" dirty="0"/>
              <a:t>selected</a:t>
            </a:r>
            <a:endParaRPr sz="1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2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41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H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1000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 all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55" dirty="0">
                <a:latin typeface="Microsoft Sans Serif"/>
                <a:cs typeface="Microsoft Sans Serif"/>
              </a:rPr>
              <a:t>more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test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30" dirty="0">
                <a:latin typeface="Microsoft Sans Serif"/>
                <a:cs typeface="Microsoft Sans Serif"/>
              </a:rPr>
              <a:t>decide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them.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But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35" dirty="0">
                <a:latin typeface="Arial"/>
                <a:cs typeface="Arial"/>
              </a:rPr>
              <a:t>D</a:t>
            </a:r>
            <a:r>
              <a:rPr sz="1400" b="1" spc="40" dirty="0">
                <a:latin typeface="Arial"/>
                <a:cs typeface="Arial"/>
              </a:rPr>
              <a:t>e</a:t>
            </a:r>
            <a:r>
              <a:rPr sz="1400" b="1" spc="-185" dirty="0">
                <a:latin typeface="Arial"/>
                <a:cs typeface="Arial"/>
              </a:rPr>
              <a:t>c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10" dirty="0">
                <a:latin typeface="Arial"/>
                <a:cs typeface="Arial"/>
              </a:rPr>
              <a:t>o</a:t>
            </a:r>
            <a:r>
              <a:rPr sz="1400" b="1" spc="-100" dirty="0">
                <a:latin typeface="Arial"/>
                <a:cs typeface="Arial"/>
              </a:rPr>
              <a:t>n </a:t>
            </a:r>
            <a:r>
              <a:rPr sz="1400" b="1" spc="55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65" dirty="0">
                <a:latin typeface="Arial"/>
                <a:cs typeface="Arial"/>
              </a:rPr>
              <a:t>e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be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00" dirty="0">
                <a:latin typeface="Arial"/>
                <a:cs typeface="Arial"/>
              </a:rPr>
              <a:t>m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229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spc="-105" dirty="0">
                <a:latin typeface="Microsoft Sans Serif"/>
                <a:cs typeface="Microsoft Sans Serif"/>
              </a:rPr>
              <a:t>As</a:t>
            </a:r>
            <a:r>
              <a:rPr sz="2150" spc="11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accuracy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are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all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equal,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 </a:t>
            </a:r>
            <a:r>
              <a:rPr sz="2150" spc="-45" dirty="0">
                <a:latin typeface="Microsoft Sans Serif"/>
                <a:cs typeface="Microsoft Sans Serif"/>
              </a:rPr>
              <a:t>confusion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matrices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55" dirty="0">
                <a:latin typeface="Microsoft Sans Serif"/>
                <a:cs typeface="Microsoft Sans Serif"/>
              </a:rPr>
              <a:t>also 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identical.	</a:t>
            </a: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-12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problem </a:t>
            </a:r>
            <a:r>
              <a:rPr sz="2150" spc="5" dirty="0">
                <a:latin typeface="Microsoft Sans Serif"/>
                <a:cs typeface="Microsoft Sans Serif"/>
              </a:rPr>
              <a:t>of 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these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models</a:t>
            </a:r>
            <a:r>
              <a:rPr sz="2150" spc="114" dirty="0">
                <a:latin typeface="Microsoft Sans Serif"/>
                <a:cs typeface="Microsoft Sans Serif"/>
              </a:rPr>
              <a:t>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false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44</a:t>
            </a:fld>
            <a:endParaRPr spc="9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</a:t>
            </a:r>
            <a:r>
              <a:rPr sz="1800" b="1" spc="-5" dirty="0">
                <a:latin typeface="Calibri"/>
                <a:cs typeface="Calibri"/>
              </a:rPr>
              <a:t>eci</a:t>
            </a:r>
            <a:r>
              <a:rPr sz="1800" b="1" spc="30" dirty="0">
                <a:latin typeface="Calibri"/>
                <a:cs typeface="Calibri"/>
              </a:rPr>
              <a:t>s</a:t>
            </a:r>
            <a:r>
              <a:rPr sz="1800" b="1" spc="5" dirty="0">
                <a:latin typeface="Calibri"/>
                <a:cs typeface="Calibri"/>
              </a:rPr>
              <a:t>io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70" dirty="0">
                <a:latin typeface="Calibri"/>
                <a:cs typeface="Calibri"/>
              </a:rPr>
              <a:t>T</a:t>
            </a:r>
            <a:r>
              <a:rPr sz="1800" b="1" spc="35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72678"/>
            <a:ext cx="10224135" cy="39725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explained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factors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such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site,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especially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previous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launches.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Indeed,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assume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knowledge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allowed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go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orbits</a:t>
            </a:r>
            <a:r>
              <a:rPr sz="1800" spc="10" dirty="0">
                <a:latin typeface="Microsoft Sans Serif"/>
                <a:cs typeface="Microsoft Sans Serif"/>
              </a:rPr>
              <a:t> 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best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rates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11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GEO,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HEO,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SSO,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ES-L1.</a:t>
            </a:r>
            <a:endParaRPr sz="1800">
              <a:latin typeface="Microsoft Sans Serif"/>
              <a:cs typeface="Microsoft Sans Serif"/>
            </a:endParaRP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criterion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light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current </a:t>
            </a:r>
            <a:r>
              <a:rPr sz="1800" spc="-35" dirty="0">
                <a:latin typeface="Microsoft Sans Serif"/>
                <a:cs typeface="Microsoft Sans Serif"/>
              </a:rPr>
              <a:t>data,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35" dirty="0">
                <a:latin typeface="Microsoft Sans Serif"/>
                <a:cs typeface="Microsoft Sans Serif"/>
              </a:rPr>
              <a:t>cannot explain </a:t>
            </a:r>
            <a:r>
              <a:rPr sz="1800" spc="-45" dirty="0">
                <a:latin typeface="Microsoft Sans Serif"/>
                <a:cs typeface="Microsoft Sans Serif"/>
              </a:rPr>
              <a:t>why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35" dirty="0">
                <a:latin typeface="Microsoft Sans Serif"/>
                <a:cs typeface="Microsoft Sans Serif"/>
              </a:rPr>
              <a:t>sites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5" dirty="0">
                <a:latin typeface="Microsoft Sans Serif"/>
                <a:cs typeface="Microsoft Sans Serif"/>
              </a:rPr>
              <a:t>better </a:t>
            </a:r>
            <a:r>
              <a:rPr sz="1800" spc="-25" dirty="0">
                <a:latin typeface="Microsoft Sans Serif"/>
                <a:cs typeface="Microsoft Sans Serif"/>
              </a:rPr>
              <a:t>than </a:t>
            </a:r>
            <a:r>
              <a:rPr sz="1800" spc="-30" dirty="0">
                <a:latin typeface="Microsoft Sans Serif"/>
                <a:cs typeface="Microsoft Sans Serif"/>
              </a:rPr>
              <a:t>others </a:t>
            </a:r>
            <a:r>
              <a:rPr sz="1800" spc="-180" dirty="0">
                <a:latin typeface="Microsoft Sans Serif"/>
                <a:cs typeface="Microsoft Sans Serif"/>
              </a:rPr>
              <a:t>(KSC </a:t>
            </a:r>
            <a:r>
              <a:rPr sz="1800" spc="-10" dirty="0">
                <a:latin typeface="Microsoft Sans Serif"/>
                <a:cs typeface="Microsoft Sans Serif"/>
              </a:rPr>
              <a:t>LC-39A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40" dirty="0">
                <a:latin typeface="Microsoft Sans Serif"/>
                <a:cs typeface="Microsoft Sans Serif"/>
              </a:rPr>
              <a:t>site). </a:t>
            </a:r>
            <a:r>
              <a:rPr sz="1800" spc="-105" dirty="0">
                <a:latin typeface="Microsoft Sans Serif"/>
                <a:cs typeface="Microsoft Sans Serif"/>
              </a:rPr>
              <a:t>To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80" dirty="0">
                <a:latin typeface="Microsoft Sans Serif"/>
                <a:cs typeface="Microsoft Sans Serif"/>
              </a:rPr>
              <a:t>an </a:t>
            </a:r>
            <a:r>
              <a:rPr sz="1800" spc="-55" dirty="0">
                <a:latin typeface="Microsoft Sans Serif"/>
                <a:cs typeface="Microsoft Sans Serif"/>
              </a:rPr>
              <a:t>answer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25" dirty="0">
                <a:latin typeface="Microsoft Sans Serif"/>
                <a:cs typeface="Microsoft Sans Serif"/>
              </a:rPr>
              <a:t>problem,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dirty="0">
                <a:latin typeface="Microsoft Sans Serif"/>
                <a:cs typeface="Microsoft Sans Serif"/>
              </a:rPr>
              <a:t>obtain </a:t>
            </a:r>
            <a:r>
              <a:rPr sz="1800" spc="-35" dirty="0">
                <a:latin typeface="Microsoft Sans Serif"/>
                <a:cs typeface="Microsoft Sans Serif"/>
              </a:rPr>
              <a:t>atmospheric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0" dirty="0">
                <a:latin typeface="Microsoft Sans Serif"/>
                <a:cs typeface="Microsoft Sans Serif"/>
              </a:rPr>
              <a:t>other </a:t>
            </a:r>
            <a:r>
              <a:rPr sz="1800" spc="-40" dirty="0">
                <a:latin typeface="Microsoft Sans Serif"/>
                <a:cs typeface="Microsoft Sans Serif"/>
              </a:rPr>
              <a:t>relevant </a:t>
            </a:r>
            <a:r>
              <a:rPr sz="1800" spc="-35" dirty="0">
                <a:latin typeface="Microsoft Sans Serif"/>
                <a:cs typeface="Microsoft Sans Serif"/>
              </a:rPr>
              <a:t> data.</a:t>
            </a:r>
            <a:endParaRPr sz="1800">
              <a:latin typeface="Microsoft Sans Serif"/>
              <a:cs typeface="Microsoft Sans Serif"/>
            </a:endParaRP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dataset,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Decision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30" dirty="0">
                <a:latin typeface="Microsoft Sans Serif"/>
                <a:cs typeface="Microsoft Sans Serif"/>
              </a:rPr>
              <a:t>model </a:t>
            </a:r>
            <a:r>
              <a:rPr sz="1800" spc="-80" dirty="0">
                <a:latin typeface="Microsoft Sans Serif"/>
                <a:cs typeface="Microsoft Sans Serif"/>
              </a:rPr>
              <a:t>even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if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test </a:t>
            </a:r>
            <a:r>
              <a:rPr sz="1800" spc="-70" dirty="0">
                <a:latin typeface="Microsoft Sans Serif"/>
                <a:cs typeface="Microsoft Sans Serif"/>
              </a:rPr>
              <a:t>accuracy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models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identical.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because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better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train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accuracy.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pPr marL="38100">
                <a:lnSpc>
                  <a:spcPts val="1810"/>
                </a:lnSpc>
              </a:pPr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  <p:pic>
        <p:nvPicPr>
          <p:cNvPr id="43010" name="Picture 2" descr="Space Wallpapers 4K APK for Android Downloa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24831"/>
            <a:ext cx="12192000" cy="728283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990600"/>
            <a:ext cx="6235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METHODOLOGY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4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2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2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2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3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>
                <a:solidFill>
                  <a:schemeClr val="accent4">
                    <a:lumMod val="50000"/>
                  </a:schemeClr>
                </a:solidFill>
              </a:rPr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17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API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rocket,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Space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X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80" dirty="0">
                <a:latin typeface="Microsoft Sans Serif"/>
                <a:cs typeface="Microsoft Sans Serif"/>
              </a:rPr>
              <a:t>REST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API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 </a:t>
            </a:r>
            <a:r>
              <a:rPr sz="1400" spc="-25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 </a:t>
            </a:r>
            <a:r>
              <a:rPr sz="1800" spc="-10" dirty="0">
                <a:latin typeface="Microsoft Sans Serif"/>
                <a:cs typeface="Microsoft Sans Serif"/>
              </a:rPr>
              <a:t>obtained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webscrapping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30" dirty="0">
                <a:latin typeface="Microsoft Sans Serif"/>
                <a:cs typeface="Microsoft Sans Serif"/>
              </a:rPr>
              <a:t>Wikipedia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15" dirty="0">
                <a:latin typeface="Microsoft Sans Serif"/>
                <a:cs typeface="Microsoft Sans Serif"/>
              </a:rPr>
              <a:t>landing,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860" algn="ctr">
              <a:lnSpc>
                <a:spcPct val="100000"/>
              </a:lnSpc>
              <a:spcBef>
                <a:spcPts val="345"/>
              </a:spcBef>
            </a:pP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169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4445" algn="ctr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2384" indent="13970" algn="ctr">
              <a:lnSpc>
                <a:spcPct val="100600"/>
              </a:lnSpc>
              <a:spcBef>
                <a:spcPts val="115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394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 data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6730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114550"/>
            <a:ext cx="2847975" cy="257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50" y="5095875"/>
            <a:ext cx="1914525" cy="68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4925" y="3571875"/>
            <a:ext cx="27432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4925" y="5200650"/>
            <a:ext cx="2743200" cy="114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2781300"/>
            <a:ext cx="6629400" cy="2733675"/>
            <a:chOff x="838200" y="2781300"/>
            <a:chExt cx="6629400" cy="27336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57576" y="3638550"/>
              <a:ext cx="1733550" cy="1876425"/>
            </a:xfrm>
            <a:custGeom>
              <a:avLst/>
              <a:gdLst/>
              <a:ahLst/>
              <a:cxnLst/>
              <a:rect l="l" t="t" r="r" b="b"/>
              <a:pathLst>
                <a:path w="1733550" h="1876425">
                  <a:moveTo>
                    <a:pt x="852424" y="1847850"/>
                  </a:moveTo>
                  <a:lnTo>
                    <a:pt x="0" y="1847850"/>
                  </a:lnTo>
                  <a:lnTo>
                    <a:pt x="0" y="1876425"/>
                  </a:lnTo>
                  <a:lnTo>
                    <a:pt x="880999" y="1876425"/>
                  </a:lnTo>
                  <a:lnTo>
                    <a:pt x="880999" y="1862201"/>
                  </a:lnTo>
                  <a:lnTo>
                    <a:pt x="852424" y="1862201"/>
                  </a:lnTo>
                  <a:lnTo>
                    <a:pt x="852424" y="1847850"/>
                  </a:lnTo>
                  <a:close/>
                </a:path>
                <a:path w="1733550" h="1876425">
                  <a:moveTo>
                    <a:pt x="1647698" y="28575"/>
                  </a:moveTo>
                  <a:lnTo>
                    <a:pt x="852424" y="28575"/>
                  </a:lnTo>
                  <a:lnTo>
                    <a:pt x="852424" y="1862201"/>
                  </a:lnTo>
                  <a:lnTo>
                    <a:pt x="866775" y="1847850"/>
                  </a:lnTo>
                  <a:lnTo>
                    <a:pt x="880999" y="1847850"/>
                  </a:lnTo>
                  <a:lnTo>
                    <a:pt x="880999" y="57150"/>
                  </a:lnTo>
                  <a:lnTo>
                    <a:pt x="866775" y="57150"/>
                  </a:lnTo>
                  <a:lnTo>
                    <a:pt x="880999" y="42925"/>
                  </a:lnTo>
                  <a:lnTo>
                    <a:pt x="1647698" y="42925"/>
                  </a:lnTo>
                  <a:lnTo>
                    <a:pt x="1647698" y="28575"/>
                  </a:lnTo>
                  <a:close/>
                </a:path>
                <a:path w="1733550" h="1876425">
                  <a:moveTo>
                    <a:pt x="880999" y="1847850"/>
                  </a:moveTo>
                  <a:lnTo>
                    <a:pt x="866775" y="1847850"/>
                  </a:lnTo>
                  <a:lnTo>
                    <a:pt x="852424" y="1862201"/>
                  </a:lnTo>
                  <a:lnTo>
                    <a:pt x="880999" y="1862201"/>
                  </a:lnTo>
                  <a:lnTo>
                    <a:pt x="880999" y="1847850"/>
                  </a:lnTo>
                  <a:close/>
                </a:path>
                <a:path w="1733550" h="1876425">
                  <a:moveTo>
                    <a:pt x="1647698" y="0"/>
                  </a:moveTo>
                  <a:lnTo>
                    <a:pt x="1647698" y="85725"/>
                  </a:lnTo>
                  <a:lnTo>
                    <a:pt x="1704932" y="57150"/>
                  </a:lnTo>
                  <a:lnTo>
                    <a:pt x="1662049" y="57150"/>
                  </a:lnTo>
                  <a:lnTo>
                    <a:pt x="1662049" y="28575"/>
                  </a:lnTo>
                  <a:lnTo>
                    <a:pt x="1704763" y="28575"/>
                  </a:lnTo>
                  <a:lnTo>
                    <a:pt x="1647698" y="0"/>
                  </a:lnTo>
                  <a:close/>
                </a:path>
                <a:path w="1733550" h="1876425">
                  <a:moveTo>
                    <a:pt x="880999" y="42925"/>
                  </a:moveTo>
                  <a:lnTo>
                    <a:pt x="866775" y="57150"/>
                  </a:lnTo>
                  <a:lnTo>
                    <a:pt x="880999" y="57150"/>
                  </a:lnTo>
                  <a:lnTo>
                    <a:pt x="880999" y="42925"/>
                  </a:lnTo>
                  <a:close/>
                </a:path>
                <a:path w="1733550" h="1876425">
                  <a:moveTo>
                    <a:pt x="1647698" y="42925"/>
                  </a:moveTo>
                  <a:lnTo>
                    <a:pt x="880999" y="42925"/>
                  </a:lnTo>
                  <a:lnTo>
                    <a:pt x="880999" y="57150"/>
                  </a:lnTo>
                  <a:lnTo>
                    <a:pt x="1647698" y="57150"/>
                  </a:lnTo>
                  <a:lnTo>
                    <a:pt x="1647698" y="42925"/>
                  </a:lnTo>
                  <a:close/>
                </a:path>
                <a:path w="1733550" h="1876425">
                  <a:moveTo>
                    <a:pt x="1704763" y="28575"/>
                  </a:moveTo>
                  <a:lnTo>
                    <a:pt x="1662049" y="28575"/>
                  </a:lnTo>
                  <a:lnTo>
                    <a:pt x="1662049" y="57150"/>
                  </a:lnTo>
                  <a:lnTo>
                    <a:pt x="1704932" y="57150"/>
                  </a:lnTo>
                  <a:lnTo>
                    <a:pt x="1733423" y="42925"/>
                  </a:lnTo>
                  <a:lnTo>
                    <a:pt x="1704763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lnTo>
                    <a:pt x="85580" y="866817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85580" y="866817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580" y="866817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43363" y="3795521"/>
            <a:ext cx="85725" cy="1019810"/>
          </a:xfrm>
          <a:custGeom>
            <a:avLst/>
            <a:gdLst/>
            <a:ahLst/>
            <a:cxnLst/>
            <a:rect l="l" t="t" r="r" b="b"/>
            <a:pathLst>
              <a:path w="85725" h="1019810">
                <a:moveTo>
                  <a:pt x="28568" y="933788"/>
                </a:moveTo>
                <a:lnTo>
                  <a:pt x="0" y="934084"/>
                </a:lnTo>
                <a:lnTo>
                  <a:pt x="43560" y="1019301"/>
                </a:lnTo>
                <a:lnTo>
                  <a:pt x="78448" y="948054"/>
                </a:lnTo>
                <a:lnTo>
                  <a:pt x="28701" y="948054"/>
                </a:lnTo>
                <a:lnTo>
                  <a:pt x="28568" y="933788"/>
                </a:lnTo>
                <a:close/>
              </a:path>
              <a:path w="85725" h="1019810">
                <a:moveTo>
                  <a:pt x="85725" y="933195"/>
                </a:moveTo>
                <a:lnTo>
                  <a:pt x="28568" y="933788"/>
                </a:lnTo>
                <a:lnTo>
                  <a:pt x="28701" y="948054"/>
                </a:lnTo>
                <a:lnTo>
                  <a:pt x="57276" y="947801"/>
                </a:lnTo>
                <a:lnTo>
                  <a:pt x="57142" y="933492"/>
                </a:lnTo>
                <a:lnTo>
                  <a:pt x="85579" y="933492"/>
                </a:lnTo>
                <a:lnTo>
                  <a:pt x="85725" y="933195"/>
                </a:lnTo>
                <a:close/>
              </a:path>
              <a:path w="85725" h="1019810">
                <a:moveTo>
                  <a:pt x="85579" y="933492"/>
                </a:moveTo>
                <a:lnTo>
                  <a:pt x="57142" y="933492"/>
                </a:lnTo>
                <a:lnTo>
                  <a:pt x="57276" y="947801"/>
                </a:lnTo>
                <a:lnTo>
                  <a:pt x="28701" y="948054"/>
                </a:lnTo>
                <a:lnTo>
                  <a:pt x="78448" y="948054"/>
                </a:lnTo>
                <a:lnTo>
                  <a:pt x="85579" y="933492"/>
                </a:lnTo>
                <a:close/>
              </a:path>
              <a:path w="85725" h="1019810">
                <a:moveTo>
                  <a:pt x="48386" y="0"/>
                </a:moveTo>
                <a:lnTo>
                  <a:pt x="19811" y="380"/>
                </a:lnTo>
                <a:lnTo>
                  <a:pt x="28568" y="933788"/>
                </a:lnTo>
                <a:lnTo>
                  <a:pt x="57142" y="933492"/>
                </a:lnTo>
                <a:lnTo>
                  <a:pt x="4838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2028825"/>
            <a:ext cx="1333500" cy="1676400"/>
          </a:xfrm>
          <a:custGeom>
            <a:avLst/>
            <a:gdLst/>
            <a:ahLst/>
            <a:cxnLst/>
            <a:rect l="l" t="t" r="r" b="b"/>
            <a:pathLst>
              <a:path w="1333500" h="1676400">
                <a:moveTo>
                  <a:pt x="652526" y="1647825"/>
                </a:moveTo>
                <a:lnTo>
                  <a:pt x="0" y="1647825"/>
                </a:lnTo>
                <a:lnTo>
                  <a:pt x="0" y="1676400"/>
                </a:lnTo>
                <a:lnTo>
                  <a:pt x="681101" y="1676400"/>
                </a:lnTo>
                <a:lnTo>
                  <a:pt x="681101" y="1662176"/>
                </a:lnTo>
                <a:lnTo>
                  <a:pt x="652526" y="1662176"/>
                </a:lnTo>
                <a:lnTo>
                  <a:pt x="652526" y="1647825"/>
                </a:lnTo>
                <a:close/>
              </a:path>
              <a:path w="1333500" h="1676400">
                <a:moveTo>
                  <a:pt x="1247775" y="28575"/>
                </a:moveTo>
                <a:lnTo>
                  <a:pt x="652526" y="28575"/>
                </a:lnTo>
                <a:lnTo>
                  <a:pt x="652526" y="1662176"/>
                </a:lnTo>
                <a:lnTo>
                  <a:pt x="666750" y="1647825"/>
                </a:lnTo>
                <a:lnTo>
                  <a:pt x="681101" y="1647825"/>
                </a:lnTo>
                <a:lnTo>
                  <a:pt x="681101" y="57150"/>
                </a:lnTo>
                <a:lnTo>
                  <a:pt x="666750" y="57150"/>
                </a:lnTo>
                <a:lnTo>
                  <a:pt x="681101" y="42799"/>
                </a:lnTo>
                <a:lnTo>
                  <a:pt x="1247775" y="42799"/>
                </a:lnTo>
                <a:lnTo>
                  <a:pt x="1247775" y="28575"/>
                </a:lnTo>
                <a:close/>
              </a:path>
              <a:path w="1333500" h="1676400">
                <a:moveTo>
                  <a:pt x="681101" y="1647825"/>
                </a:moveTo>
                <a:lnTo>
                  <a:pt x="666750" y="1647825"/>
                </a:lnTo>
                <a:lnTo>
                  <a:pt x="652526" y="1662176"/>
                </a:lnTo>
                <a:lnTo>
                  <a:pt x="681101" y="1662176"/>
                </a:lnTo>
                <a:lnTo>
                  <a:pt x="681101" y="1647825"/>
                </a:lnTo>
                <a:close/>
              </a:path>
              <a:path w="1333500" h="1676400">
                <a:moveTo>
                  <a:pt x="1247775" y="0"/>
                </a:moveTo>
                <a:lnTo>
                  <a:pt x="1247775" y="85725"/>
                </a:lnTo>
                <a:lnTo>
                  <a:pt x="1304840" y="57150"/>
                </a:lnTo>
                <a:lnTo>
                  <a:pt x="1262126" y="57150"/>
                </a:lnTo>
                <a:lnTo>
                  <a:pt x="1262126" y="28575"/>
                </a:lnTo>
                <a:lnTo>
                  <a:pt x="1305009" y="28575"/>
                </a:lnTo>
                <a:lnTo>
                  <a:pt x="1247775" y="0"/>
                </a:lnTo>
                <a:close/>
              </a:path>
              <a:path w="1333500" h="1676400">
                <a:moveTo>
                  <a:pt x="681101" y="42799"/>
                </a:moveTo>
                <a:lnTo>
                  <a:pt x="666750" y="57150"/>
                </a:lnTo>
                <a:lnTo>
                  <a:pt x="681101" y="57150"/>
                </a:lnTo>
                <a:lnTo>
                  <a:pt x="681101" y="42799"/>
                </a:lnTo>
                <a:close/>
              </a:path>
              <a:path w="1333500" h="1676400">
                <a:moveTo>
                  <a:pt x="1247775" y="42799"/>
                </a:moveTo>
                <a:lnTo>
                  <a:pt x="681101" y="42799"/>
                </a:lnTo>
                <a:lnTo>
                  <a:pt x="681101" y="57150"/>
                </a:lnTo>
                <a:lnTo>
                  <a:pt x="1247775" y="57150"/>
                </a:lnTo>
                <a:lnTo>
                  <a:pt x="1247775" y="42799"/>
                </a:lnTo>
                <a:close/>
              </a:path>
              <a:path w="1333500" h="1676400">
                <a:moveTo>
                  <a:pt x="1305009" y="28575"/>
                </a:moveTo>
                <a:lnTo>
                  <a:pt x="1262126" y="28575"/>
                </a:lnTo>
                <a:lnTo>
                  <a:pt x="1262126" y="57150"/>
                </a:lnTo>
                <a:lnTo>
                  <a:pt x="1304840" y="57150"/>
                </a:lnTo>
                <a:lnTo>
                  <a:pt x="1333500" y="42799"/>
                </a:lnTo>
                <a:lnTo>
                  <a:pt x="1305009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pPr marL="38100">
                <a:lnSpc>
                  <a:spcPts val="1810"/>
                </a:lnSpc>
              </a:pPr>
              <a:t>8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J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T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100" dirty="0">
                <a:latin typeface="Calibri"/>
                <a:cs typeface="Calibri"/>
              </a:rPr>
              <a:t>f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0650" y="3161728"/>
            <a:ext cx="1756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6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ter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dirty="0">
                <a:latin typeface="Calibri"/>
                <a:cs typeface="Calibri"/>
              </a:rPr>
              <a:t> Export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038350"/>
            <a:ext cx="27336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4095750"/>
            <a:ext cx="261937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325" y="5133975"/>
            <a:ext cx="2743200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86226" y="3095625"/>
              <a:ext cx="942975" cy="2333625"/>
            </a:xfrm>
            <a:custGeom>
              <a:avLst/>
              <a:gdLst/>
              <a:ahLst/>
              <a:cxnLst/>
              <a:rect l="l" t="t" r="r" b="b"/>
              <a:pathLst>
                <a:path w="942975" h="2333625">
                  <a:moveTo>
                    <a:pt x="85725" y="2247900"/>
                  </a:moveTo>
                  <a:lnTo>
                    <a:pt x="0" y="2290699"/>
                  </a:lnTo>
                  <a:lnTo>
                    <a:pt x="85725" y="2333625"/>
                  </a:lnTo>
                  <a:lnTo>
                    <a:pt x="85725" y="2305050"/>
                  </a:lnTo>
                  <a:lnTo>
                    <a:pt x="71374" y="2305050"/>
                  </a:lnTo>
                  <a:lnTo>
                    <a:pt x="71374" y="2276475"/>
                  </a:lnTo>
                  <a:lnTo>
                    <a:pt x="85725" y="2276475"/>
                  </a:lnTo>
                  <a:lnTo>
                    <a:pt x="85725" y="2247900"/>
                  </a:lnTo>
                  <a:close/>
                </a:path>
                <a:path w="942975" h="2333625">
                  <a:moveTo>
                    <a:pt x="85725" y="2276475"/>
                  </a:moveTo>
                  <a:lnTo>
                    <a:pt x="71374" y="2276475"/>
                  </a:lnTo>
                  <a:lnTo>
                    <a:pt x="71374" y="2305050"/>
                  </a:lnTo>
                  <a:lnTo>
                    <a:pt x="85725" y="2305050"/>
                  </a:lnTo>
                  <a:lnTo>
                    <a:pt x="85725" y="2276475"/>
                  </a:lnTo>
                  <a:close/>
                </a:path>
                <a:path w="942975" h="2333625">
                  <a:moveTo>
                    <a:pt x="457073" y="2276475"/>
                  </a:moveTo>
                  <a:lnTo>
                    <a:pt x="85725" y="2276475"/>
                  </a:lnTo>
                  <a:lnTo>
                    <a:pt x="85725" y="2305050"/>
                  </a:lnTo>
                  <a:lnTo>
                    <a:pt x="485648" y="2305050"/>
                  </a:lnTo>
                  <a:lnTo>
                    <a:pt x="485648" y="2290699"/>
                  </a:lnTo>
                  <a:lnTo>
                    <a:pt x="457073" y="2290699"/>
                  </a:lnTo>
                  <a:lnTo>
                    <a:pt x="457073" y="2276475"/>
                  </a:lnTo>
                  <a:close/>
                </a:path>
                <a:path w="942975" h="2333625">
                  <a:moveTo>
                    <a:pt x="857250" y="28575"/>
                  </a:moveTo>
                  <a:lnTo>
                    <a:pt x="457073" y="28575"/>
                  </a:lnTo>
                  <a:lnTo>
                    <a:pt x="457073" y="2290699"/>
                  </a:lnTo>
                  <a:lnTo>
                    <a:pt x="471424" y="2276475"/>
                  </a:lnTo>
                  <a:lnTo>
                    <a:pt x="485648" y="2276475"/>
                  </a:lnTo>
                  <a:lnTo>
                    <a:pt x="485648" y="57150"/>
                  </a:lnTo>
                  <a:lnTo>
                    <a:pt x="471424" y="57150"/>
                  </a:lnTo>
                  <a:lnTo>
                    <a:pt x="485648" y="42799"/>
                  </a:lnTo>
                  <a:lnTo>
                    <a:pt x="857250" y="42799"/>
                  </a:lnTo>
                  <a:lnTo>
                    <a:pt x="857250" y="28575"/>
                  </a:lnTo>
                  <a:close/>
                </a:path>
                <a:path w="942975" h="2333625">
                  <a:moveTo>
                    <a:pt x="485648" y="2276475"/>
                  </a:moveTo>
                  <a:lnTo>
                    <a:pt x="471424" y="2276475"/>
                  </a:lnTo>
                  <a:lnTo>
                    <a:pt x="457073" y="2290699"/>
                  </a:lnTo>
                  <a:lnTo>
                    <a:pt x="485648" y="2290699"/>
                  </a:lnTo>
                  <a:lnTo>
                    <a:pt x="485648" y="2276475"/>
                  </a:lnTo>
                  <a:close/>
                </a:path>
                <a:path w="942975" h="2333625">
                  <a:moveTo>
                    <a:pt x="857250" y="0"/>
                  </a:moveTo>
                  <a:lnTo>
                    <a:pt x="857250" y="85725"/>
                  </a:lnTo>
                  <a:lnTo>
                    <a:pt x="914315" y="57150"/>
                  </a:lnTo>
                  <a:lnTo>
                    <a:pt x="871474" y="57150"/>
                  </a:lnTo>
                  <a:lnTo>
                    <a:pt x="871474" y="28575"/>
                  </a:lnTo>
                  <a:lnTo>
                    <a:pt x="914484" y="28575"/>
                  </a:lnTo>
                  <a:lnTo>
                    <a:pt x="857250" y="0"/>
                  </a:lnTo>
                  <a:close/>
                </a:path>
                <a:path w="942975" h="2333625">
                  <a:moveTo>
                    <a:pt x="485648" y="42799"/>
                  </a:moveTo>
                  <a:lnTo>
                    <a:pt x="471424" y="57150"/>
                  </a:lnTo>
                  <a:lnTo>
                    <a:pt x="485648" y="57150"/>
                  </a:lnTo>
                  <a:lnTo>
                    <a:pt x="485648" y="42799"/>
                  </a:lnTo>
                  <a:close/>
                </a:path>
                <a:path w="942975" h="2333625">
                  <a:moveTo>
                    <a:pt x="857250" y="42799"/>
                  </a:moveTo>
                  <a:lnTo>
                    <a:pt x="485648" y="42799"/>
                  </a:lnTo>
                  <a:lnTo>
                    <a:pt x="485648" y="57150"/>
                  </a:lnTo>
                  <a:lnTo>
                    <a:pt x="857250" y="57150"/>
                  </a:lnTo>
                  <a:lnTo>
                    <a:pt x="857250" y="42799"/>
                  </a:lnTo>
                  <a:close/>
                </a:path>
                <a:path w="942975" h="2333625">
                  <a:moveTo>
                    <a:pt x="914484" y="28575"/>
                  </a:moveTo>
                  <a:lnTo>
                    <a:pt x="871474" y="28575"/>
                  </a:lnTo>
                  <a:lnTo>
                    <a:pt x="871474" y="57150"/>
                  </a:lnTo>
                  <a:lnTo>
                    <a:pt x="914315" y="57150"/>
                  </a:lnTo>
                  <a:lnTo>
                    <a:pt x="942975" y="42799"/>
                  </a:lnTo>
                  <a:lnTo>
                    <a:pt x="91448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91551" y="2438399"/>
              <a:ext cx="1833880" cy="1319530"/>
            </a:xfrm>
            <a:custGeom>
              <a:avLst/>
              <a:gdLst/>
              <a:ahLst/>
              <a:cxnLst/>
              <a:rect l="l" t="t" r="r" b="b"/>
              <a:pathLst>
                <a:path w="1833879" h="1319529">
                  <a:moveTo>
                    <a:pt x="714375" y="42799"/>
                  </a:moveTo>
                  <a:lnTo>
                    <a:pt x="685876" y="28575"/>
                  </a:lnTo>
                  <a:lnTo>
                    <a:pt x="628650" y="0"/>
                  </a:lnTo>
                  <a:lnTo>
                    <a:pt x="628650" y="28575"/>
                  </a:lnTo>
                  <a:lnTo>
                    <a:pt x="342900" y="28575"/>
                  </a:lnTo>
                  <a:lnTo>
                    <a:pt x="342900" y="685800"/>
                  </a:lnTo>
                  <a:lnTo>
                    <a:pt x="85725" y="685800"/>
                  </a:lnTo>
                  <a:lnTo>
                    <a:pt x="85725" y="657225"/>
                  </a:lnTo>
                  <a:lnTo>
                    <a:pt x="0" y="700024"/>
                  </a:lnTo>
                  <a:lnTo>
                    <a:pt x="85725" y="742950"/>
                  </a:lnTo>
                  <a:lnTo>
                    <a:pt x="85725" y="714375"/>
                  </a:lnTo>
                  <a:lnTo>
                    <a:pt x="371475" y="714375"/>
                  </a:lnTo>
                  <a:lnTo>
                    <a:pt x="371475" y="700024"/>
                  </a:lnTo>
                  <a:lnTo>
                    <a:pt x="371475" y="685800"/>
                  </a:lnTo>
                  <a:lnTo>
                    <a:pt x="371475" y="57150"/>
                  </a:lnTo>
                  <a:lnTo>
                    <a:pt x="628650" y="57150"/>
                  </a:lnTo>
                  <a:lnTo>
                    <a:pt x="628650" y="85725"/>
                  </a:lnTo>
                  <a:lnTo>
                    <a:pt x="685711" y="57150"/>
                  </a:lnTo>
                  <a:lnTo>
                    <a:pt x="714375" y="42799"/>
                  </a:lnTo>
                  <a:close/>
                </a:path>
                <a:path w="1833879" h="1319529">
                  <a:moveTo>
                    <a:pt x="1833499" y="1233424"/>
                  </a:moveTo>
                  <a:lnTo>
                    <a:pt x="1804924" y="1233424"/>
                  </a:lnTo>
                  <a:lnTo>
                    <a:pt x="1804924" y="947674"/>
                  </a:lnTo>
                  <a:lnTo>
                    <a:pt x="1776349" y="947674"/>
                  </a:lnTo>
                  <a:lnTo>
                    <a:pt x="1776349" y="1233424"/>
                  </a:lnTo>
                  <a:lnTo>
                    <a:pt x="1747774" y="1233424"/>
                  </a:lnTo>
                  <a:lnTo>
                    <a:pt x="1790700" y="1319149"/>
                  </a:lnTo>
                  <a:lnTo>
                    <a:pt x="1826323" y="1247775"/>
                  </a:lnTo>
                  <a:lnTo>
                    <a:pt x="1833499" y="12334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86950" y="4186173"/>
              <a:ext cx="85725" cy="600075"/>
            </a:xfrm>
            <a:custGeom>
              <a:avLst/>
              <a:gdLst/>
              <a:ahLst/>
              <a:cxnLst/>
              <a:rect l="l" t="t" r="r" b="b"/>
              <a:pathLst>
                <a:path w="85725" h="600075">
                  <a:moveTo>
                    <a:pt x="28575" y="514350"/>
                  </a:moveTo>
                  <a:lnTo>
                    <a:pt x="0" y="514350"/>
                  </a:lnTo>
                  <a:lnTo>
                    <a:pt x="42925" y="600075"/>
                  </a:lnTo>
                  <a:lnTo>
                    <a:pt x="78560" y="528701"/>
                  </a:lnTo>
                  <a:lnTo>
                    <a:pt x="28575" y="528701"/>
                  </a:lnTo>
                  <a:lnTo>
                    <a:pt x="28575" y="514350"/>
                  </a:lnTo>
                  <a:close/>
                </a:path>
                <a:path w="85725" h="600075">
                  <a:moveTo>
                    <a:pt x="57150" y="0"/>
                  </a:moveTo>
                  <a:lnTo>
                    <a:pt x="28575" y="0"/>
                  </a:lnTo>
                  <a:lnTo>
                    <a:pt x="28575" y="528701"/>
                  </a:lnTo>
                  <a:lnTo>
                    <a:pt x="57150" y="528701"/>
                  </a:lnTo>
                  <a:lnTo>
                    <a:pt x="57150" y="0"/>
                  </a:lnTo>
                  <a:close/>
                </a:path>
                <a:path w="85725" h="600075">
                  <a:moveTo>
                    <a:pt x="85725" y="514350"/>
                  </a:moveTo>
                  <a:lnTo>
                    <a:pt x="57150" y="514350"/>
                  </a:lnTo>
                  <a:lnTo>
                    <a:pt x="57150" y="528701"/>
                  </a:lnTo>
                  <a:lnTo>
                    <a:pt x="78560" y="528701"/>
                  </a:lnTo>
                  <a:lnTo>
                    <a:pt x="85725" y="514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6600" y="1683067"/>
            <a:ext cx="2987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2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pPr marL="38100">
                <a:lnSpc>
                  <a:spcPts val="1810"/>
                </a:lnSpc>
              </a:pPr>
              <a:t>9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15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25" y="4725987"/>
            <a:ext cx="19996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4.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column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6.</a:t>
            </a:r>
            <a:r>
              <a:rPr sz="1800" spc="10" dirty="0">
                <a:latin typeface="Calibri"/>
                <a:cs typeface="Calibri"/>
              </a:rPr>
              <a:t> Add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data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9465" y="3686111"/>
            <a:ext cx="3383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8.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2369</Words>
  <Application>Microsoft Office PowerPoint</Application>
  <PresentationFormat>Custom</PresentationFormat>
  <Paragraphs>314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Slide 1</vt:lpstr>
      <vt:lpstr>Outline</vt:lpstr>
      <vt:lpstr>Executive Summary</vt:lpstr>
      <vt:lpstr>Introduction</vt:lpstr>
      <vt:lpstr>Slide 5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Slide 17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Slide 34</vt:lpstr>
      <vt:lpstr>Folium map – Ground stations</vt:lpstr>
      <vt:lpstr>Folium map – Color Labeled Markers</vt:lpstr>
      <vt:lpstr>Folium Map – Distances between CCAFS SLC-40 and its proximities</vt:lpstr>
      <vt:lpstr>Slide 38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Slide 42</vt:lpstr>
      <vt:lpstr>Classification Accuracy</vt:lpstr>
      <vt:lpstr>Confusion Matrix</vt:lpstr>
      <vt:lpstr>Conclusions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2</cp:revision>
  <dcterms:created xsi:type="dcterms:W3CDTF">2023-02-23T05:53:05Z</dcterms:created>
  <dcterms:modified xsi:type="dcterms:W3CDTF">2023-02-23T06:09:16Z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2023-02-23T00:00:00Z</vt:filetime>
  </property>
</Properties>
</file>